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9" r:id="rId3"/>
    <p:sldId id="282" r:id="rId4"/>
    <p:sldId id="280" r:id="rId5"/>
    <p:sldId id="265" r:id="rId6"/>
    <p:sldId id="258" r:id="rId7"/>
    <p:sldId id="317" r:id="rId8"/>
    <p:sldId id="310" r:id="rId9"/>
    <p:sldId id="303" r:id="rId10"/>
    <p:sldId id="312" r:id="rId11"/>
    <p:sldId id="314" r:id="rId12"/>
    <p:sldId id="313" r:id="rId13"/>
    <p:sldId id="316" r:id="rId14"/>
    <p:sldId id="31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5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A08B6-9239-43FF-A9A6-F8FFDFB232F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9A943-6EA7-4562-9FCE-F29037F4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9A943-6EA7-4562-9FCE-F29037F4F9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60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DD688-6F3C-4C00-8F9C-2143CDCAFE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90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9A943-6EA7-4562-9FCE-F29037F4F9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DD688-6F3C-4C00-8F9C-2143CDCAFE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1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DD688-6F3C-4C00-8F9C-2143CDCAFE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08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9A943-6EA7-4562-9FCE-F29037F4F9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90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57893-9884-4F10-BA06-5891C81A7E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0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0960-6221-4D4A-89CF-D5D1775F51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3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0960-6221-4D4A-89CF-D5D1775F51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12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DABA3-1311-495F-B918-1904FC7CB0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8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DABA3-1311-495F-B918-1904FC7CB01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0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DABA3-1311-495F-B918-1904FC7CB01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2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DD688-6F3C-4C00-8F9C-2143CDCAFE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1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DD688-6F3C-4C00-8F9C-2143CDCAFE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2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2754-DC6B-4410-8B2A-D7CAF3ED6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A8BCE-BB72-4DFD-8BE4-F3B9256E0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40FFD-9C34-4961-88AC-CE9A9B5E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6483A-AFA3-4536-99DF-EE603FCA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039A9-BF5E-43D2-8ED3-57A7A0BA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9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780B-D49B-430A-8E4B-1CBA69C3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81E41-D440-49B4-81E8-22FE7F482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218A9-3F37-42BF-AF59-F78947BA3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68F47-C3CC-4BED-AFA2-EAE564DC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A8175-68A5-4556-AB99-79903115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1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730BC7-C7EB-4018-A7BD-23ADBBEA5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0CD7D-513A-463F-B20B-48948D0D5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C50A5-C29E-4E72-AC94-E89B923A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18272-E5F2-414F-81B9-0BC441DB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661C0-E526-47F7-BD16-B31B8B8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9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55EB-A415-384D-A03B-F735749F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5219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7F5D-4AC2-484D-81C7-1EC25B96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93536-DDB6-4CD7-ABA2-CF6C80DFB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644C9-A0EC-4324-B16D-1ECEBD1D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E08F7-F927-4703-8CBA-4107DA60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CC8A1-CCCB-411F-A5F6-405B83B4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12ED-AF6B-4BC1-8BD0-A9B234AE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3E54C-91DD-40B0-AFF4-F938C7ADB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E444-5087-4FD5-9ADE-F4F0ACA2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43F28-3D97-49A2-AFD7-2BE9BE7A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B9BC5-C61B-482B-A39F-C6E9D5FA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4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1834-23D3-4377-A376-A89E8272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C2765-BE68-47B2-8CDC-137299CD6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2BD33-12C2-46D9-87BB-D8A3D7755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4AA2B-AFDE-4819-B474-B0CFDFD3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4EBCB-47CE-4F79-9F8A-E35817EE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85CE3-41F8-4986-BC50-04BB5478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8706-A3F9-4EAA-BB63-6B8D6D3A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A2B45-581E-49D6-B60D-CCF7CAF11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5E80E-A493-4A7C-AE83-2AE341161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5FA22-27EB-4354-89E3-52AAB58BF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922AF-A3B3-43F3-9F44-464E23F99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CE6386-F75C-444A-8AEA-E9C7FC4B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97839F-8E44-455A-99BF-1E426D0D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14968-ACA6-4201-A946-44C827EA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5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A6F5-86EC-4111-8A39-576C5F53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0077D-D468-4060-A673-C5A85541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9CC67-9AA8-4200-A743-DF9CF160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C9415-79B3-4201-918B-01A99CBF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70B8E2-CDD2-4ECF-9C61-60CB545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B0C2A0-E689-4907-B34B-96D6A832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7DADC-8707-47A4-B305-3F65DE1B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1479-B114-4968-BF37-8AEBFC69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3D62-1422-4F34-9CEB-009652EF6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6D26F-BEBE-4554-9D10-D0F1638AA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71551-6B94-4694-B76F-B66A48EC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43DDD-002D-49A5-80BC-C3D0F71E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EF8AA-78BB-4C8A-84A7-7F6BEEF1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6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0F218-0F23-40F6-8B19-43D67CD7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22839-9717-4B16-A33B-FDC674307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50F0F-7F7C-489F-84FD-40348EBB0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BABCC-3997-41BC-BB54-90872219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4B96-C2A3-4ED5-85DD-454F9A88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E9C4D-7663-4E4A-9401-F68080D7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E00B4-4A47-4D7A-A76A-AD6E311B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B2264-E03B-4C1E-B066-B1B7047D9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1235A-B1EB-4F86-A1A7-B1C4797B2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61249-7E5F-4DC7-A29D-4CDA40C39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6FB47-7E40-4816-971E-E7A418FD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0381-9C92-445F-AD61-F5BD8BE9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0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ustine.Shorter@NDRN.org" TargetMode="External"/><Relationship Id="rId4" Type="http://schemas.openxmlformats.org/officeDocument/2006/relationships/hyperlink" Target="mailto:vnovack@americanprogres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reamypixel.com/gallery-of-free-photograhs-imag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54F8E-11BE-4EA2-AF72-4AE0280A7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Avenir Book" panose="02000503020000020003" pitchFamily="2" charset="0"/>
              </a:rPr>
              <a:t>By Valerie Novack &amp; Justice Shorter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4451F-D83C-4EC3-867F-AD6191A45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8900" dirty="0">
                <a:latin typeface="Avenir Book" panose="02000503020000020003" pitchFamily="2" charset="0"/>
              </a:rPr>
              <a:t>Disability Justice &amp; Disaster Assistance</a:t>
            </a:r>
          </a:p>
        </p:txBody>
      </p:sp>
    </p:spTree>
    <p:extLst>
      <p:ext uri="{BB962C8B-B14F-4D97-AF65-F5344CB8AC3E}">
        <p14:creationId xmlns:p14="http://schemas.microsoft.com/office/powerpoint/2010/main" val="119564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ADDFB-14CF-4300-BAD9-BE88B31F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11" y="626643"/>
            <a:ext cx="9688296" cy="71717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Avenir Book" panose="02000503020000020003" pitchFamily="2" charset="0"/>
              </a:rPr>
              <a:t>Emergency Management Systems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96067-8846-4B14-ADC1-A84A528D6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10" y="1524000"/>
            <a:ext cx="11264609" cy="4348767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Centerpiece of connectivity during multi-agency responses to disasters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Legally required to include people w/ disabilities throughout all phases of EM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May or may not: 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have a designated person for disability inclusion/access &amp; functional needs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consistently</a:t>
            </a: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engage diverse stakeholders 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allocate adequate funding for accommodations/accessibility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May have harmful history in certain communities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May be connected to law enforcement systems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Example: Police and National Guard can be deployed during all types of EM declarations such as protests, domestic terror events and for search and rescue/evacuation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B9A16-25A1-094E-9429-4089F2F7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10FF0D-5095-425F-AE08-BA96F1DEB7FE}" type="slidenum">
              <a:rPr lang="en-US">
                <a:solidFill>
                  <a:srgbClr val="FFFFFF"/>
                </a:solidFill>
                <a:latin typeface="Avenir Book" panose="02000503020000020003" pitchFamily="2" charset="0"/>
              </a:rPr>
              <a:pPr>
                <a:spcAft>
                  <a:spcPts val="600"/>
                </a:spcAft>
              </a:pPr>
              <a:t>10</a:t>
            </a:fld>
            <a:endParaRPr lang="en-US" sz="1100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5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9F10A-EA29-E840-81AE-7E5BDD3A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1956" y="5860064"/>
            <a:ext cx="2743200" cy="365125"/>
          </a:xfrm>
        </p:spPr>
        <p:txBody>
          <a:bodyPr/>
          <a:lstStyle/>
          <a:p>
            <a:fld id="{DD610381-9C92-445F-AD61-F5BD8BE9DC56}" type="slidenum">
              <a:rPr lang="en-US" sz="1400" smtClean="0">
                <a:solidFill>
                  <a:schemeClr val="tx1"/>
                </a:solidFill>
                <a:latin typeface="Avenir Book" panose="02000503020000020003" pitchFamily="2" charset="0"/>
              </a:rPr>
              <a:t>11</a:t>
            </a:fld>
            <a:endParaRPr lang="en-US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DD3E-AE44-4158-8C5B-58441245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854100"/>
            <a:ext cx="9849751" cy="4080981"/>
          </a:xfrm>
        </p:spPr>
        <p:txBody>
          <a:bodyPr anchor="ctr">
            <a:normAutofit fontScale="92500"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Emergency/Crisis Management requires Disability Justice (</a:t>
            </a:r>
            <a:r>
              <a:rPr lang="en-US" sz="2400" b="1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Center Those Most Impacted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Climate/Environmental Justice 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equires Disability Justice (</a:t>
            </a:r>
            <a:r>
              <a:rPr lang="en-US" sz="2400" b="1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Transformative Justice requires Disability Justice (</a:t>
            </a:r>
            <a:r>
              <a:rPr lang="en-US" sz="2400" b="1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 Liberation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Racial Justice requires Disability Justice (</a:t>
            </a:r>
            <a:r>
              <a:rPr lang="en-US" sz="2400" b="1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Intersectionality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Healing Justice requires Disability Justice (</a:t>
            </a:r>
            <a:r>
              <a:rPr lang="en-US" sz="2400" b="1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Recognizing Wholeness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Justice for LGBTQIA Folks requires Disability Justice (</a:t>
            </a:r>
            <a:r>
              <a:rPr lang="en-US" sz="2400" b="1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Cross Movement Organizing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Economic Justice requires Disability Justice (</a:t>
            </a:r>
            <a:r>
              <a:rPr lang="en-US" sz="2400" b="1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Anti Capitalist Politic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Justice requires Disability Justice (</a:t>
            </a:r>
            <a:r>
              <a:rPr lang="en-US" sz="2400" b="1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 Access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53FD9-605E-42F8-9650-121D802E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1080500"/>
            <a:ext cx="9849751" cy="773600"/>
          </a:xfrm>
        </p:spPr>
        <p:txBody>
          <a:bodyPr anchor="b">
            <a:normAutofit fontScale="90000"/>
          </a:bodyPr>
          <a:lstStyle/>
          <a:p>
            <a:r>
              <a:rPr lang="en-US" sz="5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Inextricable Links</a:t>
            </a:r>
            <a:endParaRPr lang="en-US" sz="5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0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18A99-683C-4848-9778-BD583CDD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09" y="2419917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venir Book" panose="02000503020000020003" pitchFamily="2" charset="0"/>
              </a:rPr>
              <a:t>Advocating For Systemic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3C7BB-F8A5-4990-BC71-78C20752F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482" y="662252"/>
            <a:ext cx="6845318" cy="5533496"/>
          </a:xfrm>
        </p:spPr>
        <p:txBody>
          <a:bodyPr anchor="ctr">
            <a:norm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>
                <a:latin typeface="Avenir Book" panose="02000503020000020003" pitchFamily="2" charset="0"/>
              </a:rPr>
              <a:t>Recognition of Histories Of Harm </a:t>
            </a:r>
          </a:p>
          <a:p>
            <a:pPr marL="571500" lvl="1" indent="-342900">
              <a:lnSpc>
                <a:spcPct val="134000"/>
              </a:lnSpc>
              <a:spcBef>
                <a:spcPts val="0"/>
              </a:spcBef>
            </a:pPr>
            <a:r>
              <a:rPr lang="en-US" dirty="0">
                <a:latin typeface="Avenir Book" panose="02000503020000020003" pitchFamily="2" charset="0"/>
              </a:rPr>
              <a:t>Acknowledgement</a:t>
            </a:r>
          </a:p>
          <a:p>
            <a:pPr marL="571500" lvl="1" indent="-342900">
              <a:lnSpc>
                <a:spcPct val="134000"/>
              </a:lnSpc>
              <a:spcBef>
                <a:spcPts val="0"/>
              </a:spcBef>
            </a:pPr>
            <a:r>
              <a:rPr lang="en-US" dirty="0">
                <a:latin typeface="Avenir Book" panose="02000503020000020003" pitchFamily="2" charset="0"/>
              </a:rPr>
              <a:t>Public Apologies</a:t>
            </a:r>
          </a:p>
          <a:p>
            <a:pPr marL="571500" lvl="1" indent="-342900">
              <a:lnSpc>
                <a:spcPct val="134000"/>
              </a:lnSpc>
              <a:spcBef>
                <a:spcPts val="0"/>
              </a:spcBef>
            </a:pPr>
            <a:r>
              <a:rPr lang="en-US" dirty="0">
                <a:latin typeface="Avenir Book" panose="02000503020000020003" pitchFamily="2" charset="0"/>
              </a:rPr>
              <a:t>Organizational Accountability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>
                <a:latin typeface="Avenir Book" panose="02000503020000020003" pitchFamily="2" charset="0"/>
              </a:rPr>
              <a:t>Transformative Change/Consequences vs. Traditional Punishments/Penalties   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>
                <a:latin typeface="Avenir Book" panose="02000503020000020003" pitchFamily="2" charset="0"/>
              </a:rPr>
              <a:t>What is being negotiated, compromised, changed and sustained? 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>
                <a:latin typeface="Avenir Book" panose="02000503020000020003" pitchFamily="2" charset="0"/>
              </a:rPr>
              <a:t>Who decides the metrics of success and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F8B48-CC4B-0B4D-A159-56174D36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10FF0D-5095-425F-AE08-BA96F1DEB7FE}" type="slidenum">
              <a:rPr lang="en-US" sz="1600">
                <a:solidFill>
                  <a:schemeClr val="tx1"/>
                </a:solidFill>
                <a:latin typeface="Avenir Book" panose="02000503020000020003" pitchFamily="2" charset="0"/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2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F8B48-CC4B-0B4D-A159-56174D36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10FF0D-5095-425F-AE08-BA96F1DEB7FE}" type="slidenum">
              <a:rPr lang="en-US" sz="1600">
                <a:solidFill>
                  <a:schemeClr val="tx1"/>
                </a:solidFill>
                <a:latin typeface="Avenir Book" panose="02000503020000020003" pitchFamily="2" charset="0"/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C7DB24-37AD-4147-B690-8518DDED984C}"/>
              </a:ext>
            </a:extLst>
          </p:cNvPr>
          <p:cNvSpPr txBox="1">
            <a:spLocks/>
          </p:cNvSpPr>
          <p:nvPr/>
        </p:nvSpPr>
        <p:spPr>
          <a:xfrm>
            <a:off x="5518169" y="3074894"/>
            <a:ext cx="5223329" cy="2253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venir Book" panose="02000503020000020003" pitchFamily="2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venir Book" panose="02000503020000020003" pitchFamily="2" charset="0"/>
            </a:endParaRPr>
          </a:p>
          <a:p>
            <a:pPr marL="457200" lvl="1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dirty="0">
                <a:latin typeface="Avenir Book" panose="02000503020000020003" pitchFamily="2" charset="0"/>
              </a:rPr>
              <a:t>“Apology without change is manipulation” </a:t>
            </a:r>
          </a:p>
          <a:p>
            <a:pPr marL="457200" lvl="1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dirty="0">
                <a:latin typeface="Avenir Book" panose="02000503020000020003" pitchFamily="2" charset="0"/>
              </a:rPr>
              <a:t>– Rachel Ricketts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3C7BB-F8A5-4990-BC71-78C20752F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33" y="1411533"/>
            <a:ext cx="7289799" cy="2016768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Book" panose="02000503020000020003" pitchFamily="2" charset="0"/>
              </a:rPr>
              <a:t>Redress &amp; Meaningful Change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Book" panose="02000503020000020003" pitchFamily="2" charset="0"/>
              </a:rPr>
              <a:t>Policy change without programmatic, practical and behavioral change is not equity but rather an empty promise. 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18A99-683C-4848-9778-BD583CDD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09" y="2419917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venir Book" panose="02000503020000020003" pitchFamily="2" charset="0"/>
              </a:rPr>
              <a:t>Advocating For Systemic Change (continued)</a:t>
            </a:r>
          </a:p>
        </p:txBody>
      </p:sp>
    </p:spTree>
    <p:extLst>
      <p:ext uri="{BB962C8B-B14F-4D97-AF65-F5344CB8AC3E}">
        <p14:creationId xmlns:p14="http://schemas.microsoft.com/office/powerpoint/2010/main" val="284862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BAD1-D165-1143-863F-940B4629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37BF-AA24-4E4C-9D38-F13A91B2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13232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Please review the accompanying </a:t>
            </a:r>
            <a:r>
              <a:rPr lang="en-US" i="1" dirty="0">
                <a:latin typeface="Avenir Book" panose="02000503020000020003" pitchFamily="2" charset="0"/>
              </a:rPr>
              <a:t>Actions To Consider</a:t>
            </a:r>
            <a:r>
              <a:rPr lang="en-US" dirty="0">
                <a:latin typeface="Avenir Book" panose="02000503020000020003" pitchFamily="2" charset="0"/>
              </a:rPr>
              <a:t> handout for a wide array of strategies and approaches that integrate Disability Justice into disaster assistance, emergency management &amp; crisis response.</a:t>
            </a:r>
          </a:p>
          <a:p>
            <a:pPr marL="0" indent="0">
              <a:buNone/>
            </a:pPr>
            <a:endParaRPr lang="en-US" i="1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i="1" dirty="0">
                <a:latin typeface="Avenir Book" panose="02000503020000020003" pitchFamily="2" charset="0"/>
              </a:rPr>
              <a:t>Have additional ideas and/or tactics? Let us know and we’ll add it to this ever-evolving body of work!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47BFF-A242-4190-BCC8-D426BB62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venir Book" panose="02000503020000020003" pitchFamily="2" charset="0"/>
              </a:rPr>
              <a:t>Actions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57833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3" descr="Phone icon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4640" y="1029150"/>
            <a:ext cx="611745" cy="61174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3"/>
          <p:cNvSpPr txBox="1"/>
          <p:nvPr/>
        </p:nvSpPr>
        <p:spPr>
          <a:xfrm>
            <a:off x="6294120" y="2318156"/>
            <a:ext cx="4654296" cy="447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</a:rPr>
              <a:t>Valerie Novack</a:t>
            </a:r>
            <a:endParaRPr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</a:rPr>
              <a:t>Disability Policy Fellow</a:t>
            </a:r>
            <a:endParaRPr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</a:rPr>
              <a:t>Center for American Progress </a:t>
            </a:r>
            <a:endParaRPr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u="sng" dirty="0">
                <a:solidFill>
                  <a:schemeClr val="hlink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  <a:hlinkClick r:id="rId4"/>
              </a:rPr>
              <a:t>vnovack@americanprogress.org</a:t>
            </a:r>
            <a:r>
              <a:rPr lang="en-US" sz="2400" u="sng" dirty="0">
                <a:solidFill>
                  <a:schemeClr val="dk1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</a:rPr>
              <a:t> </a:t>
            </a:r>
            <a:endParaRPr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</a:rPr>
              <a:t>Phone: 206-707-3754</a:t>
            </a:r>
            <a:endParaRPr sz="2400" dirty="0">
              <a:solidFill>
                <a:schemeClr val="dk1"/>
              </a:solidFill>
              <a:latin typeface="Avenir Book" panose="02000503020000020003" pitchFamily="2" charset="0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" name="Google Shape;337;p43"/>
          <p:cNvSpPr txBox="1"/>
          <p:nvPr/>
        </p:nvSpPr>
        <p:spPr>
          <a:xfrm>
            <a:off x="938783" y="2386672"/>
            <a:ext cx="4959097" cy="447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</a:rPr>
              <a:t>Justine “Justice” Shorter </a:t>
            </a:r>
            <a:endParaRPr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</a:rPr>
              <a:t>Disaster Protection Advisor </a:t>
            </a:r>
            <a:endParaRPr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</a:rPr>
              <a:t>National Disability Rights Network </a:t>
            </a:r>
            <a:endParaRPr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u="sng" dirty="0">
                <a:solidFill>
                  <a:schemeClr val="hlink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  <a:hlinkClick r:id="rId5"/>
              </a:rPr>
              <a:t>Justine.Shorter@ndrn.org</a:t>
            </a:r>
            <a:r>
              <a:rPr lang="en-US" sz="2400" dirty="0">
                <a:solidFill>
                  <a:schemeClr val="dk1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</a:rPr>
              <a:t> </a:t>
            </a:r>
            <a:endParaRPr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Avenir Book" panose="02000503020000020003" pitchFamily="2" charset="0"/>
                <a:ea typeface="Twentieth Century"/>
                <a:cs typeface="Twentieth Century"/>
                <a:sym typeface="Twentieth Century"/>
              </a:rPr>
              <a:t>Phone: 202-880-2435</a:t>
            </a:r>
            <a:endParaRPr sz="2400" dirty="0">
              <a:solidFill>
                <a:schemeClr val="dk1"/>
              </a:solidFill>
              <a:latin typeface="Avenir Book" panose="02000503020000020003" pitchFamily="2" charset="0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" name="Google Shape;338;p43"/>
          <p:cNvSpPr txBox="1">
            <a:spLocks noGrp="1"/>
          </p:cNvSpPr>
          <p:nvPr>
            <p:ph type="title"/>
          </p:nvPr>
        </p:nvSpPr>
        <p:spPr>
          <a:xfrm>
            <a:off x="938783" y="585215"/>
            <a:ext cx="3015857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Twentieth Century"/>
              <a:buNone/>
            </a:pPr>
            <a:r>
              <a:rPr lang="en-US" b="1" dirty="0">
                <a:latin typeface="Avenir Book" panose="02000503020000020003" pitchFamily="2" charset="0"/>
              </a:rPr>
              <a:t>Contact Us</a:t>
            </a:r>
            <a:endParaRPr b="1" dirty="0">
              <a:latin typeface="Avenir Book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15DF3-E36E-414E-8A1E-5F729FA3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0381-9C92-445F-AD61-F5BD8BE9DC56}" type="slidenum">
              <a:rPr lang="en-US" sz="1600" smtClean="0">
                <a:solidFill>
                  <a:schemeClr val="tx1"/>
                </a:solidFill>
                <a:latin typeface="Avenir Book" panose="02000503020000020003" pitchFamily="2" charset="0"/>
              </a:rPr>
              <a:t>15</a:t>
            </a:fld>
            <a:endParaRPr lang="en-US" sz="16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A76A293-6B2B-144D-8C93-24C2C4577961}"/>
              </a:ext>
            </a:extLst>
          </p:cNvPr>
          <p:cNvSpPr txBox="1">
            <a:spLocks/>
          </p:cNvSpPr>
          <p:nvPr/>
        </p:nvSpPr>
        <p:spPr>
          <a:xfrm>
            <a:off x="8654321" y="61737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1BB4CC-00D2-49AC-814B-6BF2EA3F637F}" type="slidenum">
              <a:rPr lang="en-US" smtClean="0">
                <a:latin typeface="Avenir Book" panose="02000503020000020003" pitchFamily="2" charset="0"/>
              </a:rPr>
              <a:pPr algn="r"/>
              <a:t>2</a:t>
            </a:fld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0" name="Picture 9" descr="Landscape photo of mountains and a tree in the center.&#10;">
            <a:extLst>
              <a:ext uri="{FF2B5EF4-FFF2-40B4-BE49-F238E27FC236}">
                <a16:creationId xmlns:a16="http://schemas.microsoft.com/office/drawing/2014/main" id="{B08EDDCF-8B6E-9B47-BA36-E82BF80E1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689954" y="3290074"/>
            <a:ext cx="4038600" cy="24829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024CB-20DC-4E3F-9EFD-78A0AB8668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4479" y="1693890"/>
            <a:ext cx="9713626" cy="466246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Acknowledgement of WHY we are here</a:t>
            </a:r>
            <a:endParaRPr lang="en-US" sz="2400" dirty="0">
              <a:solidFill>
                <a:schemeClr val="tx1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Express a commitment to centering those WHO are most impacted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Examine WHERE you 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nter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Explore WHAT you 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ould 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ike 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 do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Content warnings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reate collective 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ccess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 presentation is NOT set in stone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content and frameworks are ever-evolving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6973F-FE7B-4315-A3BE-B2A4A8C0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79" y="599473"/>
            <a:ext cx="7195634" cy="92670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venir Book" panose="02000503020000020003" pitchFamily="2" charset="0"/>
              </a:rPr>
              <a:t>Grounding</a:t>
            </a:r>
          </a:p>
        </p:txBody>
      </p:sp>
    </p:spTree>
    <p:extLst>
      <p:ext uri="{BB962C8B-B14F-4D97-AF65-F5344CB8AC3E}">
        <p14:creationId xmlns:p14="http://schemas.microsoft.com/office/powerpoint/2010/main" val="244114103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92B81-5C1E-3D4A-A9C0-212D3F4F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4101"/>
            <a:ext cx="2743200" cy="365125"/>
          </a:xfrm>
        </p:spPr>
        <p:txBody>
          <a:bodyPr/>
          <a:lstStyle/>
          <a:p>
            <a:fld id="{DD610381-9C92-445F-AD61-F5BD8BE9DC56}" type="slidenum">
              <a:rPr lang="en-US" sz="1600" smtClean="0">
                <a:solidFill>
                  <a:schemeClr val="tx1"/>
                </a:solidFill>
                <a:latin typeface="Avenir Book" panose="02000503020000020003" pitchFamily="2" charset="0"/>
              </a:rPr>
              <a:t>3</a:t>
            </a:fld>
            <a:endParaRPr lang="en-US" sz="160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 descr="Lady Justice graphic with a blindfold, a balance, and a sword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6260" y="1825625"/>
            <a:ext cx="3938016" cy="3938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54" y="1825625"/>
            <a:ext cx="9290514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 ADA Title II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Access &amp; Accommodations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 Section 504 of the Rehabilitation Act of 1973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Federal Funding, Resources &amp; Services</a:t>
            </a:r>
          </a:p>
          <a:p>
            <a:r>
              <a:rPr lang="en-US" dirty="0">
                <a:latin typeface="Avenir Book" panose="02000503020000020003" pitchFamily="2" charset="0"/>
              </a:rPr>
              <a:t>Olmstead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Deinstitutionalizations and vaccine de-prioritization during COVID</a:t>
            </a:r>
          </a:p>
          <a:p>
            <a:r>
              <a:rPr lang="en-US" dirty="0">
                <a:latin typeface="Avenir Book" panose="02000503020000020003" pitchFamily="2" charset="0"/>
              </a:rPr>
              <a:t>IDEA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Students with disabilities during disasters/emergencies</a:t>
            </a:r>
          </a:p>
          <a:p>
            <a:r>
              <a:rPr lang="en-US" dirty="0">
                <a:latin typeface="Avenir Book" panose="02000503020000020003" pitchFamily="2" charset="0"/>
              </a:rPr>
              <a:t>State laws where applicable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Emergency Declarations for weather events, protests/uprisings, terror attacks, racism as a public health crises etc.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54" y="500062"/>
            <a:ext cx="1085904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venir Book" panose="02000503020000020003" pitchFamily="2" charset="0"/>
              </a:rPr>
              <a:t>Disability Rights Don’t Dissolve During Disasters</a:t>
            </a:r>
          </a:p>
        </p:txBody>
      </p:sp>
    </p:spTree>
    <p:extLst>
      <p:ext uri="{BB962C8B-B14F-4D97-AF65-F5344CB8AC3E}">
        <p14:creationId xmlns:p14="http://schemas.microsoft.com/office/powerpoint/2010/main" val="209421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D8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F6C6361-BCAA-104A-BD9D-0C84F8EED05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1BB4CC-00D2-49AC-814B-6BF2EA3F637F}" type="slidenum">
              <a:rPr lang="en-US" sz="1600" smtClean="0">
                <a:latin typeface="Avenir Book" panose="02000503020000020003" pitchFamily="2" charset="0"/>
              </a:rPr>
              <a:pPr algn="r"/>
              <a:t>4</a:t>
            </a:fld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5" name="Picture 4" descr="Photo of artist in wheelchair suspended in air. Richard Downing Copyright 2009 Courtesy of Sins Invalid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6" r="2908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1"/>
          <p:cNvSpPr>
            <a:spLocks noGrp="1"/>
          </p:cNvSpPr>
          <p:nvPr>
            <p:ph idx="4294967295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latin typeface="Avenir Book" panose="02000503020000020003" pitchFamily="2" charset="0"/>
              </a:rPr>
              <a:t>Disability justice is a framework coined by a group of queer, disabled women of color that were connected through Sins Invalid, a US-based performance project that incubates and celebrates artists with disabilities, centralizing artists of color and queer and gender-variant artists as communities who have been historically marginalized. 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Avenir Book" panose="02000503020000020003" pitchFamily="2" charset="0"/>
              </a:rPr>
              <a:t>Disability justice recognizes the complexities of multiply marginalized disabled people and aims to be holistic in by recognizing these complexities. </a:t>
            </a:r>
          </a:p>
          <a:p>
            <a:pPr>
              <a:buClr>
                <a:schemeClr val="tx1"/>
              </a:buClr>
            </a:pPr>
            <a:r>
              <a:rPr lang="en-US" sz="2000" i="1" dirty="0">
                <a:latin typeface="Avenir Book" panose="02000503020000020003" pitchFamily="2" charset="0"/>
              </a:rPr>
              <a:t>Sins Invalid </a:t>
            </a:r>
            <a:r>
              <a:rPr lang="en-US" sz="2000" dirty="0">
                <a:latin typeface="Avenir Book" panose="02000503020000020003" pitchFamily="2" charset="0"/>
              </a:rPr>
              <a:t>has created 10 Principles of Disability Justice that, when applied to your work, can help to create a more inclusive, and aware, justice-based response.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latin typeface="Avenir Book" panose="02000503020000020003" pitchFamily="2" charset="0"/>
              </a:rPr>
              <a:t>What Is Disability Justice?</a:t>
            </a:r>
            <a:br>
              <a:rPr lang="en-US" sz="4100" dirty="0">
                <a:latin typeface="Avenir Book" panose="02000503020000020003" pitchFamily="2" charset="0"/>
              </a:rPr>
            </a:br>
            <a:r>
              <a:rPr lang="en-US" sz="3200" dirty="0">
                <a:latin typeface="Avenir Book" panose="02000503020000020003" pitchFamily="2" charset="0"/>
              </a:rPr>
              <a:t>Sins Invalid </a:t>
            </a:r>
          </a:p>
        </p:txBody>
      </p:sp>
    </p:spTree>
    <p:extLst>
      <p:ext uri="{BB962C8B-B14F-4D97-AF65-F5344CB8AC3E}">
        <p14:creationId xmlns:p14="http://schemas.microsoft.com/office/powerpoint/2010/main" val="95360699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25985A5-F338-E347-8A30-A7F527F6AD6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1BB4CC-00D2-49AC-814B-6BF2EA3F637F}" type="slidenum">
              <a:rPr lang="en-US" sz="1600" smtClean="0">
                <a:latin typeface="Avenir Book" panose="02000503020000020003" pitchFamily="2" charset="0"/>
              </a:rPr>
              <a:pPr algn="r"/>
              <a:t>5</a:t>
            </a:fld>
            <a:endParaRPr lang="en-US" dirty="0">
              <a:latin typeface="Avenir Book" panose="02000503020000020003" pitchFamily="2" charset="0"/>
            </a:endParaRPr>
          </a:p>
        </p:txBody>
      </p:sp>
      <p:sp useBgFill="1">
        <p:nvSpPr>
          <p:cNvPr id="8" name="Rectangle 7" hidden="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6CEC4-E6B5-47B8-9613-EBA5240B75F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34397" y="713232"/>
            <a:ext cx="6610967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>
              <a:buClr>
                <a:schemeClr val="tx1"/>
              </a:buClr>
            </a:pPr>
            <a:r>
              <a:rPr lang="en-US" sz="2300" dirty="0">
                <a:latin typeface="Avenir Book" panose="02000503020000020003" pitchFamily="2" charset="0"/>
              </a:rPr>
              <a:t>Intersectionality</a:t>
            </a:r>
          </a:p>
          <a:p>
            <a:pPr marL="514350">
              <a:buClr>
                <a:schemeClr val="tx1"/>
              </a:buClr>
            </a:pPr>
            <a:r>
              <a:rPr lang="en-US" sz="2300" dirty="0">
                <a:latin typeface="Avenir Book" panose="02000503020000020003" pitchFamily="2" charset="0"/>
              </a:rPr>
              <a:t>Leadership by the most impacted</a:t>
            </a:r>
          </a:p>
          <a:p>
            <a:pPr marL="514350">
              <a:buClr>
                <a:schemeClr val="tx1"/>
              </a:buClr>
            </a:pPr>
            <a:r>
              <a:rPr lang="en-US" sz="2300" dirty="0">
                <a:latin typeface="Avenir Book" panose="02000503020000020003" pitchFamily="2" charset="0"/>
              </a:rPr>
              <a:t>Anti-Capitalist Politic</a:t>
            </a:r>
          </a:p>
          <a:p>
            <a:pPr marL="514350">
              <a:buClr>
                <a:schemeClr val="tx1"/>
              </a:buClr>
            </a:pPr>
            <a:r>
              <a:rPr lang="en-US" sz="2300" dirty="0">
                <a:latin typeface="Avenir Book" panose="02000503020000020003" pitchFamily="2" charset="0"/>
              </a:rPr>
              <a:t>Commitment to Cross-Movement Organizing </a:t>
            </a:r>
          </a:p>
          <a:p>
            <a:pPr marL="514350">
              <a:buClr>
                <a:schemeClr val="tx1"/>
              </a:buClr>
            </a:pPr>
            <a:r>
              <a:rPr lang="en-US" sz="2300" dirty="0">
                <a:latin typeface="Avenir Book" panose="02000503020000020003" pitchFamily="2" charset="0"/>
              </a:rPr>
              <a:t>Recognizing Wholeness</a:t>
            </a:r>
          </a:p>
          <a:p>
            <a:pPr marL="514350">
              <a:buClr>
                <a:schemeClr val="tx1"/>
              </a:buClr>
            </a:pPr>
            <a:r>
              <a:rPr lang="en-US" sz="2300" dirty="0">
                <a:latin typeface="Avenir Book" panose="02000503020000020003" pitchFamily="2" charset="0"/>
              </a:rPr>
              <a:t>Sustainability</a:t>
            </a:r>
          </a:p>
          <a:p>
            <a:pPr marL="514350">
              <a:buClr>
                <a:schemeClr val="tx1"/>
              </a:buClr>
            </a:pPr>
            <a:r>
              <a:rPr lang="en-US" sz="2300" dirty="0">
                <a:latin typeface="Avenir Book" panose="02000503020000020003" pitchFamily="2" charset="0"/>
              </a:rPr>
              <a:t>Commitment to Cross-Disability Solidarity </a:t>
            </a:r>
          </a:p>
          <a:p>
            <a:pPr marL="514350">
              <a:buClr>
                <a:schemeClr val="tx1"/>
              </a:buClr>
            </a:pPr>
            <a:r>
              <a:rPr lang="en-US" sz="2300" dirty="0">
                <a:latin typeface="Avenir Book" panose="02000503020000020003" pitchFamily="2" charset="0"/>
              </a:rPr>
              <a:t>Interdependence</a:t>
            </a:r>
          </a:p>
          <a:p>
            <a:pPr marL="514350">
              <a:buClr>
                <a:schemeClr val="tx1"/>
              </a:buClr>
            </a:pPr>
            <a:r>
              <a:rPr lang="en-US" sz="2300" dirty="0">
                <a:latin typeface="Avenir Book" panose="02000503020000020003" pitchFamily="2" charset="0"/>
              </a:rPr>
              <a:t>Collective Access</a:t>
            </a:r>
          </a:p>
          <a:p>
            <a:pPr marL="514350">
              <a:buClr>
                <a:schemeClr val="tx1"/>
              </a:buClr>
            </a:pPr>
            <a:r>
              <a:rPr lang="en-US" sz="2300" dirty="0">
                <a:latin typeface="Avenir Book" panose="02000503020000020003" pitchFamily="2" charset="0"/>
              </a:rPr>
              <a:t>Collective Liberation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FDD1C-F9BA-499C-A676-1C431DA5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The 10 Principles of Disability Justice </a:t>
            </a:r>
          </a:p>
        </p:txBody>
      </p:sp>
    </p:spTree>
    <p:extLst>
      <p:ext uri="{BB962C8B-B14F-4D97-AF65-F5344CB8AC3E}">
        <p14:creationId xmlns:p14="http://schemas.microsoft.com/office/powerpoint/2010/main" val="230216301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07A34CC1-9D07-5346-99FB-8EA533A0668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1BB4CC-00D2-49AC-814B-6BF2EA3F637F}" type="slidenum">
              <a:rPr lang="en-US" sz="1600" smtClean="0">
                <a:latin typeface="Avenir Book" panose="02000503020000020003" pitchFamily="2" charset="0"/>
              </a:rPr>
              <a:pPr algn="r"/>
              <a:t>6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44C1-B61A-4863-A700-46EE3DF069A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3486" y="2586788"/>
            <a:ext cx="11408228" cy="3683383"/>
          </a:xfrm>
        </p:spPr>
        <p:txBody>
          <a:bodyPr vert="horz" lIns="91440" tIns="45720" rIns="91440" bIns="45720" numCol="2" rtlCol="0"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latin typeface="Avenir Book" panose="02000503020000020003" pitchFamily="2" charset="0"/>
              </a:rPr>
              <a:t>Disability Justice picks up where Disability Rights leaves off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Avenir Book" panose="02000503020000020003" pitchFamily="2" charset="0"/>
              </a:rPr>
              <a:t>There is collective trauma and harm to marginalized communities in current emergency practices that must be addressed at systemic levels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Avenir Book" panose="02000503020000020003" pitchFamily="2" charset="0"/>
              </a:rPr>
              <a:t>Multiple tools and tactics are needed to help communities survive and thrive. Justice isn’t always achieved via legal &amp; legislative systems and not everyone has equal access to legal supports.  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Avenir Book" panose="02000503020000020003" pitchFamily="2" charset="0"/>
              </a:rPr>
              <a:t>Disability Rights focuses on dismantling systemic discrimination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Avenir Book" panose="02000503020000020003" pitchFamily="2" charset="0"/>
              </a:rPr>
              <a:t>Disability Justice focuses on how we can build and bridge beyond those systems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Avenir Book" panose="02000503020000020003" pitchFamily="2" charset="0"/>
              </a:rPr>
              <a:t>Justice isn’t always achieved via legal &amp; legislative systems and not everyone has equal access to legal supports.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Avenir Book" panose="02000503020000020003" pitchFamily="2" charset="0"/>
              </a:rPr>
              <a:t>Disability Rights focuses on dismantling systemic discrimination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Avenir Book" panose="02000503020000020003" pitchFamily="2" charset="0"/>
              </a:rPr>
              <a:t>Disability Justice focuses on how we can build and bridge beyond those systems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77DF2-EEAC-4063-A362-FBF914E1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Why do we need DJ in EM?</a:t>
            </a:r>
          </a:p>
        </p:txBody>
      </p:sp>
    </p:spTree>
    <p:extLst>
      <p:ext uri="{BB962C8B-B14F-4D97-AF65-F5344CB8AC3E}">
        <p14:creationId xmlns:p14="http://schemas.microsoft.com/office/powerpoint/2010/main" val="188303510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07A34CC1-9D07-5346-99FB-8EA533A0668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1BB4CC-00D2-49AC-814B-6BF2EA3F637F}" type="slidenum">
              <a:rPr lang="en-US" sz="1600" smtClean="0">
                <a:latin typeface="Avenir Book" panose="02000503020000020003" pitchFamily="2" charset="0"/>
              </a:rPr>
              <a:pPr algn="r"/>
              <a:t>7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44C1-B61A-4863-A700-46EE3DF069A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3486" y="2586788"/>
            <a:ext cx="11408228" cy="3683383"/>
          </a:xfrm>
        </p:spPr>
        <p:txBody>
          <a:bodyPr vert="horz" lIns="91440" tIns="45720" rIns="91440" bIns="45720" numCol="2" rtlCol="0">
            <a:normAutofit fontScale="77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dirty="0">
                <a:latin typeface="Avenir Book" panose="02000503020000020003" pitchFamily="2" charset="0"/>
              </a:rPr>
              <a:t>Policing, Prisons &amp; Surveillance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dirty="0">
                <a:latin typeface="Avenir Book" panose="02000503020000020003" pitchFamily="2" charset="0"/>
              </a:rPr>
              <a:t>Who gets surveilled, criminalized, institutionalized, scapegoated and policed throughout EM cycles?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dirty="0">
                <a:latin typeface="Avenir Book" panose="02000503020000020003" pitchFamily="2" charset="0"/>
              </a:rPr>
              <a:t>Gaslighting/Discrimination/ from Government Representatives, Case Managers &amp; Voluntary Organizations 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dirty="0">
                <a:latin typeface="Avenir Book" panose="02000503020000020003" pitchFamily="2" charset="0"/>
              </a:rPr>
              <a:t>Sex/Labor Trafficking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dirty="0">
                <a:latin typeface="Avenir Book" panose="02000503020000020003" pitchFamily="2" charset="0"/>
              </a:rPr>
              <a:t>Domestic Violence/Gender-based violence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dirty="0">
                <a:latin typeface="Avenir Book" panose="02000503020000020003" pitchFamily="2" charset="0"/>
              </a:rPr>
              <a:t>Economic Exploitation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dirty="0">
                <a:latin typeface="Avenir Book" panose="02000503020000020003" pitchFamily="2" charset="0"/>
              </a:rPr>
              <a:t>Abuse/Neglect by organizations/individuals providing resource assistance, skills training and/or advocacy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dirty="0">
                <a:latin typeface="Avenir Book" panose="02000503020000020003" pitchFamily="2" charset="0"/>
              </a:rPr>
              <a:t>Exclusion/Erasure in EM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dirty="0">
                <a:latin typeface="Avenir Book" panose="02000503020000020003" pitchFamily="2" charset="0"/>
              </a:rPr>
              <a:t>Intentional Divestment in Mitigation/Sustainable Infrastructure Within Communities Of Color as well as rural areas 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dirty="0">
                <a:latin typeface="Avenir Book" panose="02000503020000020003" pitchFamily="2" charset="0"/>
              </a:rPr>
              <a:t>Medical Ableism/Racism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77DF2-EEAC-4063-A362-FBF914E1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venir Book" panose="02000503020000020003" pitchFamily="2" charset="0"/>
              </a:rPr>
              <a:t>Some Causes of Harm</a:t>
            </a:r>
            <a:endParaRPr lang="en-US" sz="5400" b="1" kern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8377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8177-A9B6-47B4-B273-166FB59E4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308" y="872406"/>
            <a:ext cx="7105970" cy="55460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Slow Onset vs. Sudden Onset Crises (Sustainability/Cross Disability Solidarity)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Syndemic</a:t>
            </a: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Simultaneous and synergetic epidemics that develop under health disparities caused by poverty, stress, or structural violence. (Interdependence)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Physiological Impacts: Weathering Hypothesis during a Public Health Crisis (Intersectionality)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 &amp; Individual Trauma: Baseball Bat vs. Sandpaper (Recognizing Wholeness)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11D96-5623-4B5E-8654-7410F387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DJ is Always Applicable in </a:t>
            </a:r>
            <a:r>
              <a:rPr lang="en-US" sz="4000">
                <a:solidFill>
                  <a:srgbClr val="FFFFFF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000">
                <a:solidFill>
                  <a:srgbClr val="FFFFFF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Crisis </a:t>
            </a:r>
            <a:endParaRPr lang="en-US" sz="4000" b="1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0FE7590-D3CA-324F-AEFC-1C3D6A52AEE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1BB4CC-00D2-49AC-814B-6BF2EA3F637F}" type="slidenum">
              <a:rPr lang="en-US" sz="1600" smtClean="0">
                <a:latin typeface="Avenir Book" panose="02000503020000020003" pitchFamily="2" charset="0"/>
              </a:rPr>
              <a:pPr algn="r"/>
              <a:t>8</a:t>
            </a:fld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ing in a building in blue tone color">
            <a:extLst>
              <a:ext uri="{FF2B5EF4-FFF2-40B4-BE49-F238E27FC236}">
                <a16:creationId xmlns:a16="http://schemas.microsoft.com/office/drawing/2014/main" id="{A9468D99-13F8-B840-8ECA-DABE68CA4B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28259" b="1"/>
          <a:stretch/>
        </p:blipFill>
        <p:spPr>
          <a:xfrm>
            <a:off x="3161890" y="257434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 descr="Oil drops floating in water with a red background">
            <a:extLst>
              <a:ext uri="{FF2B5EF4-FFF2-40B4-BE49-F238E27FC236}">
                <a16:creationId xmlns:a16="http://schemas.microsoft.com/office/drawing/2014/main" id="{62CAFEE6-43BB-534B-9512-CDAE1B4344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r="10477" b="-2"/>
          <a:stretch/>
        </p:blipFill>
        <p:spPr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7" descr="Smoke from factory">
            <a:extLst>
              <a:ext uri="{FF2B5EF4-FFF2-40B4-BE49-F238E27FC236}">
                <a16:creationId xmlns:a16="http://schemas.microsoft.com/office/drawing/2014/main" id="{A1C2743B-A697-3B43-9CD4-0647D6D842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6" r="-4" b="-4"/>
          <a:stretch/>
        </p:blipFill>
        <p:spPr>
          <a:xfrm>
            <a:off x="20" y="3917273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1D2F9-844D-4142-93D9-036543B6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4810FF0D-5095-425F-AE08-BA96F1DEB7FE}" type="slidenum">
              <a:rPr lang="en-US" sz="1600" smtClean="0">
                <a:solidFill>
                  <a:schemeClr val="tx1"/>
                </a:solidFill>
                <a:latin typeface="Avenir Book" panose="02000503020000020003" pitchFamily="2" charset="0"/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3A026-5943-48B8-830E-E52841040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73" y="1588958"/>
            <a:ext cx="5186597" cy="447201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Mold, vermin, lead &amp; insufficient 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nsolation/ventilation  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Air pollution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Toxic 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ump sites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Food 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wamps/food 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eserts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Polluted water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Oil p</a:t>
            </a: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ipelines through Indigenous lands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Lack of 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reen spaces 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Oil/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hemical 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pills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Factory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48AD2-132D-4FA6-95A0-0E361DD7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220" y="455754"/>
            <a:ext cx="6200438" cy="13018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venir Book" panose="02000503020000020003" pitchFamily="2" charset="0"/>
              </a:rPr>
              <a:t>Environmental Inequities</a:t>
            </a:r>
          </a:p>
        </p:txBody>
      </p:sp>
    </p:spTree>
    <p:extLst>
      <p:ext uri="{BB962C8B-B14F-4D97-AF65-F5344CB8AC3E}">
        <p14:creationId xmlns:p14="http://schemas.microsoft.com/office/powerpoint/2010/main" val="276383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930</Words>
  <Application>Microsoft Office PowerPoint</Application>
  <PresentationFormat>Widescreen</PresentationFormat>
  <Paragraphs>150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Times New Roman</vt:lpstr>
      <vt:lpstr>Twentieth Century</vt:lpstr>
      <vt:lpstr>Office Theme</vt:lpstr>
      <vt:lpstr>Disability Justice &amp; Disaster Assistance</vt:lpstr>
      <vt:lpstr>Grounding</vt:lpstr>
      <vt:lpstr>Disability Rights Don’t Dissolve During Disasters</vt:lpstr>
      <vt:lpstr>What Is Disability Justice? Sins Invalid </vt:lpstr>
      <vt:lpstr>The 10 Principles of Disability Justice </vt:lpstr>
      <vt:lpstr>Why do we need DJ in EM?</vt:lpstr>
      <vt:lpstr>Some Causes of Harm</vt:lpstr>
      <vt:lpstr>DJ is Always Applicable in a Crisis </vt:lpstr>
      <vt:lpstr>Environmental Inequities</vt:lpstr>
      <vt:lpstr>Emergency Management Systems</vt:lpstr>
      <vt:lpstr>Inextricable Links</vt:lpstr>
      <vt:lpstr>Advocating For Systemic Change</vt:lpstr>
      <vt:lpstr>Advocating For Systemic Change (continued)</vt:lpstr>
      <vt:lpstr>Actions to Consider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Justice Shorter</dc:creator>
  <cp:lastModifiedBy>Stacie Dubnow</cp:lastModifiedBy>
  <cp:revision>9</cp:revision>
  <dcterms:created xsi:type="dcterms:W3CDTF">2021-03-07T17:27:02Z</dcterms:created>
  <dcterms:modified xsi:type="dcterms:W3CDTF">2021-03-15T16:48:32Z</dcterms:modified>
</cp:coreProperties>
</file>